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9" r:id="rId8"/>
    <p:sldId id="262" r:id="rId9"/>
    <p:sldId id="270" r:id="rId10"/>
    <p:sldId id="263" r:id="rId11"/>
    <p:sldId id="271" r:id="rId12"/>
    <p:sldId id="264" r:id="rId13"/>
    <p:sldId id="272" r:id="rId14"/>
    <p:sldId id="265" r:id="rId15"/>
    <p:sldId id="266" r:id="rId16"/>
    <p:sldId id="273" r:id="rId17"/>
    <p:sldId id="267" r:id="rId18"/>
    <p:sldId id="275" r:id="rId19"/>
    <p:sldId id="26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1AC3-6C0A-4EA6-A4C0-43EBB530A82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DFF-0D63-453C-AC64-743D888B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665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1AC3-6C0A-4EA6-A4C0-43EBB530A82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DFF-0D63-453C-AC64-743D888B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80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1AC3-6C0A-4EA6-A4C0-43EBB530A82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DFF-0D63-453C-AC64-743D888B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05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1AC3-6C0A-4EA6-A4C0-43EBB530A82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DFF-0D63-453C-AC64-743D888B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065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1AC3-6C0A-4EA6-A4C0-43EBB530A82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DFF-0D63-453C-AC64-743D888B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14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1AC3-6C0A-4EA6-A4C0-43EBB530A82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DFF-0D63-453C-AC64-743D888B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56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1AC3-6C0A-4EA6-A4C0-43EBB530A82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DFF-0D63-453C-AC64-743D888B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1AC3-6C0A-4EA6-A4C0-43EBB530A82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DFF-0D63-453C-AC64-743D888B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005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1AC3-6C0A-4EA6-A4C0-43EBB530A82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DFF-0D63-453C-AC64-743D888B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815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1AC3-6C0A-4EA6-A4C0-43EBB530A82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DFF-0D63-453C-AC64-743D888B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299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1AC3-6C0A-4EA6-A4C0-43EBB530A82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6EDFF-0D63-453C-AC64-743D888B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56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B1AC3-6C0A-4EA6-A4C0-43EBB530A82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6EDFF-0D63-453C-AC64-743D888B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469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5019" y="1571105"/>
            <a:ext cx="1121387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Role of advanced imaging in COVID-19 cardiovascular complications</a:t>
            </a:r>
          </a:p>
          <a:p>
            <a:endParaRPr lang="en-US" sz="4000" dirty="0" smtClean="0"/>
          </a:p>
          <a:p>
            <a:endParaRPr lang="en-US" sz="4000" dirty="0"/>
          </a:p>
          <a:p>
            <a:r>
              <a:rPr lang="en-US" sz="4000" dirty="0" smtClean="0"/>
              <a:t>Behnam Shakerian</a:t>
            </a:r>
          </a:p>
          <a:p>
            <a:r>
              <a:rPr lang="en-US" sz="4000" dirty="0" smtClean="0"/>
              <a:t>Cardiovascular Surgeon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20222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447" y="573578"/>
            <a:ext cx="1155469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Myocardial Infarction</a:t>
            </a:r>
            <a:endParaRPr lang="en-US" sz="4400" dirty="0"/>
          </a:p>
          <a:p>
            <a:r>
              <a:rPr lang="en-US" dirty="0" smtClean="0"/>
              <a:t> </a:t>
            </a:r>
            <a:r>
              <a:rPr lang="fa-IR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COVID-19 infection can increase the risk of ACS.</a:t>
            </a:r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Within </a:t>
            </a:r>
            <a:r>
              <a:rPr lang="en-US" sz="3200" dirty="0"/>
              <a:t>7 days from the </a:t>
            </a:r>
            <a:r>
              <a:rPr lang="en-US" sz="3200" dirty="0" smtClean="0"/>
              <a:t>diagnosis</a:t>
            </a:r>
            <a:r>
              <a:rPr lang="fa-IR" sz="3200" dirty="0"/>
              <a:t>.</a:t>
            </a:r>
            <a:endParaRPr lang="en-US" sz="3200" dirty="0"/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Uncontrolled </a:t>
            </a:r>
            <a:r>
              <a:rPr lang="en-US" sz="3200" dirty="0"/>
              <a:t>inflammatory response: stimulation of macrophages, endothelial and smooth muscle cells, activation of platelets and the expression of tissue factor in the atheromatous plaque concur to plaque rupture and ACS.</a:t>
            </a:r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STEMI</a:t>
            </a:r>
            <a:r>
              <a:rPr lang="en-US" sz="3200" dirty="0"/>
              <a:t>: should undergo </a:t>
            </a:r>
            <a:r>
              <a:rPr lang="en-US" sz="3200" dirty="0" smtClean="0"/>
              <a:t>CA</a:t>
            </a:r>
            <a:r>
              <a:rPr lang="fa-IR" sz="3200" dirty="0" smtClean="0"/>
              <a:t>.</a:t>
            </a:r>
            <a:endParaRPr lang="en-US" sz="3200" dirty="0"/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NSTEMI</a:t>
            </a:r>
            <a:r>
              <a:rPr lang="en-US" sz="3200" dirty="0"/>
              <a:t>: diagnostic testing prior to catheterization is recommended. In hemodynamically stable cases and equivocal presentation: cardiac </a:t>
            </a:r>
            <a:r>
              <a:rPr lang="en-US" sz="3200" dirty="0" smtClean="0"/>
              <a:t>CT</a:t>
            </a:r>
            <a:r>
              <a:rPr lang="fa-IR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2901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328" y="0"/>
            <a:ext cx="60353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8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1891" y="1787236"/>
            <a:ext cx="109395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Takotsubo syndrome: </a:t>
            </a:r>
          </a:p>
          <a:p>
            <a:r>
              <a:rPr lang="en-US" sz="3200" dirty="0"/>
              <a:t> </a:t>
            </a:r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Likely </a:t>
            </a:r>
            <a:r>
              <a:rPr lang="en-US" sz="3200" dirty="0"/>
              <a:t>triggered by both intense emotional stress and systemic inflammation COVID-19 related</a:t>
            </a:r>
            <a:r>
              <a:rPr lang="en-US" sz="3200" dirty="0" smtClean="0"/>
              <a:t>.</a:t>
            </a:r>
            <a:endParaRPr lang="fa-IR" sz="3200" dirty="0" smtClean="0"/>
          </a:p>
          <a:p>
            <a:endParaRPr lang="en-US" sz="3200" dirty="0"/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CMR </a:t>
            </a:r>
            <a:r>
              <a:rPr lang="en-US" sz="3200" dirty="0"/>
              <a:t>findings: a diffuse </a:t>
            </a:r>
            <a:r>
              <a:rPr lang="en-US" sz="3200" dirty="0" err="1"/>
              <a:t>hyperintensity</a:t>
            </a:r>
            <a:r>
              <a:rPr lang="en-US" sz="3200" dirty="0"/>
              <a:t> in T2 images in mid-apical segments matched the area of regional dysfunction.</a:t>
            </a:r>
          </a:p>
        </p:txBody>
      </p:sp>
    </p:spTree>
    <p:extLst>
      <p:ext uri="{BB962C8B-B14F-4D97-AF65-F5344CB8AC3E}">
        <p14:creationId xmlns:p14="http://schemas.microsoft.com/office/powerpoint/2010/main" val="69848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487" y="1776421"/>
            <a:ext cx="8138160" cy="382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09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015" y="179249"/>
            <a:ext cx="11405062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Arrhythmias and sudden cardiac arrest</a:t>
            </a:r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Cardiac </a:t>
            </a:r>
            <a:r>
              <a:rPr lang="en-US" sz="3200" dirty="0"/>
              <a:t>arrhythmias, of both atrial and ventricular origin, are a common complication in SARS-CoV-2 infection.</a:t>
            </a:r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Atrial </a:t>
            </a:r>
            <a:r>
              <a:rPr lang="en-US" sz="3200" dirty="0"/>
              <a:t>fibrillation (63%), atrial flutter (32%) and atrial tachycardia (5%). Atrioventricular/ventricular block (11.8%) and QT prolongation (13%). Malignant arrhythmias, as ventricular tachycardia and fibrillation.</a:t>
            </a:r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Sudden </a:t>
            </a:r>
            <a:r>
              <a:rPr lang="en-US" sz="3200" dirty="0"/>
              <a:t>cardiac arrest was reported as fatal outcome in COVID-19 patients, in both in and out-of-hospital settings.</a:t>
            </a:r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Arrhythmogenic </a:t>
            </a:r>
            <a:r>
              <a:rPr lang="en-US" sz="3200" dirty="0"/>
              <a:t>effects of COVID-19-related drugs: Lopinavir and Ritonavir: atrioventricular block while azithromycin, chloroquine and hydroxychloroquine with QT prolongation.</a:t>
            </a:r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CMR</a:t>
            </a:r>
            <a:r>
              <a:rPr lang="en-US" sz="3200" dirty="0"/>
              <a:t>: myocardial edema, ischemia and/or fibrosis.</a:t>
            </a:r>
          </a:p>
        </p:txBody>
      </p:sp>
    </p:spTree>
    <p:extLst>
      <p:ext uri="{BB962C8B-B14F-4D97-AF65-F5344CB8AC3E}">
        <p14:creationId xmlns:p14="http://schemas.microsoft.com/office/powerpoint/2010/main" val="289688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9955" y="357447"/>
            <a:ext cx="10382597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Coagulation abnormalities and pulmonary embolism</a:t>
            </a:r>
            <a:endParaRPr lang="en-US" sz="4400" dirty="0"/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Increased </a:t>
            </a:r>
            <a:r>
              <a:rPr lang="en-US" sz="3200" dirty="0"/>
              <a:t>coagulation activity in about 90% of COVID-19 in patients affected by pneumonia.</a:t>
            </a:r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Elevated </a:t>
            </a:r>
            <a:r>
              <a:rPr lang="en-US" sz="3200" dirty="0"/>
              <a:t>D-dimer levels at admission to be one of the main risk factors of in-hospital death.</a:t>
            </a:r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Etiology</a:t>
            </a:r>
            <a:r>
              <a:rPr lang="en-US" sz="3200" dirty="0"/>
              <a:t>: multifactorial</a:t>
            </a:r>
          </a:p>
          <a:p>
            <a:r>
              <a:rPr lang="en-US" sz="3200" dirty="0"/>
              <a:t> Direct endothelial damage, cytokine storm precipitating the onset of SIRS.</a:t>
            </a:r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In </a:t>
            </a:r>
            <a:r>
              <a:rPr lang="en-US" sz="3200" dirty="0"/>
              <a:t>France among 100 COVID-19 </a:t>
            </a:r>
            <a:r>
              <a:rPr lang="en-US" sz="3200" dirty="0" smtClean="0"/>
              <a:t>patients </a:t>
            </a:r>
            <a:r>
              <a:rPr lang="en-US" sz="3200" dirty="0"/>
              <a:t>undergone CT :23% had acute PE.</a:t>
            </a:r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CTA </a:t>
            </a:r>
            <a:r>
              <a:rPr lang="en-US" sz="3200" dirty="0"/>
              <a:t>is the imaging modality of choice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2409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020" y="0"/>
            <a:ext cx="92839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42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2633" y="731520"/>
            <a:ext cx="1154637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 smtClean="0"/>
              <a:t> </a:t>
            </a:r>
            <a:r>
              <a:rPr lang="en-US" sz="4400" dirty="0" smtClean="0"/>
              <a:t>Cautions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Safety </a:t>
            </a:r>
            <a:r>
              <a:rPr lang="en-US" sz="3200" dirty="0"/>
              <a:t>precautions should be implemented to prevent risk of infection for both healthcare professionals and patients.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A </a:t>
            </a:r>
            <a:r>
              <a:rPr lang="en-US" sz="3200" dirty="0"/>
              <a:t>full personal protective equipment.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All </a:t>
            </a:r>
            <a:r>
              <a:rPr lang="en-US" sz="3200" dirty="0"/>
              <a:t>patients should wear surgical masks.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Use </a:t>
            </a:r>
            <a:r>
              <a:rPr lang="en-US" sz="3200" dirty="0"/>
              <a:t>of rapid and tailored CT and CMR protocols. 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Progressive </a:t>
            </a:r>
            <a:r>
              <a:rPr lang="en-US" sz="3200" dirty="0"/>
              <a:t>shift from acute to chronic cardiovascular damage is not uncommon.</a:t>
            </a:r>
          </a:p>
        </p:txBody>
      </p:sp>
    </p:spTree>
    <p:extLst>
      <p:ext uri="{BB962C8B-B14F-4D97-AF65-F5344CB8AC3E}">
        <p14:creationId xmlns:p14="http://schemas.microsoft.com/office/powerpoint/2010/main" val="74232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833" y="947651"/>
            <a:ext cx="8062127" cy="5220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7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0327" y="1064029"/>
            <a:ext cx="11579629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Key points</a:t>
            </a:r>
            <a:endParaRPr lang="en-US" sz="4400" dirty="0"/>
          </a:p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Cardiac </a:t>
            </a:r>
            <a:r>
              <a:rPr lang="en-US" sz="3200" dirty="0"/>
              <a:t>involvement is common in COVID-19 patients, leading to a morbidity/mortality increase.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Cardiac </a:t>
            </a:r>
            <a:r>
              <a:rPr lang="en-US" sz="3200" dirty="0"/>
              <a:t>complication includes, among others, myocarditis, acute coronary syndrome and thromboembolic events.</a:t>
            </a:r>
          </a:p>
          <a:p>
            <a:r>
              <a:rPr lang="en-US" sz="3200" dirty="0"/>
              <a:t> 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Advanced </a:t>
            </a:r>
            <a:r>
              <a:rPr lang="en-US" sz="3200" dirty="0"/>
              <a:t>imaging plays a key role in differential diagnosis of cardiac manifestations.</a:t>
            </a:r>
          </a:p>
        </p:txBody>
      </p:sp>
    </p:spTree>
    <p:extLst>
      <p:ext uri="{BB962C8B-B14F-4D97-AF65-F5344CB8AC3E}">
        <p14:creationId xmlns:p14="http://schemas.microsoft.com/office/powerpoint/2010/main" val="387277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894" y="1421477"/>
            <a:ext cx="1102267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Cardiac </a:t>
            </a:r>
            <a:r>
              <a:rPr lang="en-US" sz="3200" dirty="0"/>
              <a:t>complications are commonly observed and associated with increased morbidity and mortality.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Underlying </a:t>
            </a:r>
            <a:r>
              <a:rPr lang="en-US" sz="3200" dirty="0"/>
              <a:t>pathological mechanisms of cardiac injury are still not entirely elucidated.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Cardiac </a:t>
            </a:r>
            <a:r>
              <a:rPr lang="en-US" sz="3200" dirty="0"/>
              <a:t>involvement in these patients ranges from a subtle myocardial injury to cardiogenic shock.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Advanced </a:t>
            </a:r>
            <a:r>
              <a:rPr lang="en-US" sz="3200" dirty="0"/>
              <a:t>cardiac imaging plays a key role in discriminating the broad spectrum of differential diagnoses.</a:t>
            </a:r>
          </a:p>
        </p:txBody>
      </p:sp>
    </p:spTree>
    <p:extLst>
      <p:ext uri="{BB962C8B-B14F-4D97-AF65-F5344CB8AC3E}">
        <p14:creationId xmlns:p14="http://schemas.microsoft.com/office/powerpoint/2010/main" val="101695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487977"/>
            <a:ext cx="1025790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Almost </a:t>
            </a:r>
            <a:r>
              <a:rPr lang="en-US" sz="3200" dirty="0"/>
              <a:t>11.8% of patients without underlying cardiovascular disease had cardiac injury during hospitalization.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Cardiovascular </a:t>
            </a:r>
            <a:r>
              <a:rPr lang="en-US" sz="3200" dirty="0"/>
              <a:t>manifestations: myocarditis, acute coronary syndrome, arrhythmias, pericarditis and venous thromboembolic events.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Prompt </a:t>
            </a:r>
            <a:r>
              <a:rPr lang="en-US" sz="3200" dirty="0"/>
              <a:t>diagnosis becomes essential for risk stratification and to define tailored treatment strategies.</a:t>
            </a:r>
          </a:p>
        </p:txBody>
      </p:sp>
    </p:spTree>
    <p:extLst>
      <p:ext uri="{BB962C8B-B14F-4D97-AF65-F5344CB8AC3E}">
        <p14:creationId xmlns:p14="http://schemas.microsoft.com/office/powerpoint/2010/main" val="378987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1898" y="1312333"/>
            <a:ext cx="9879369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Pathophysiology of myocardial injury</a:t>
            </a:r>
          </a:p>
          <a:p>
            <a:r>
              <a:rPr lang="en-US" sz="3200" dirty="0">
                <a:solidFill>
                  <a:srgbClr val="FF0000"/>
                </a:solidFill>
              </a:rPr>
              <a:t>1</a:t>
            </a:r>
            <a:r>
              <a:rPr lang="en-US" sz="3200" dirty="0"/>
              <a:t>.cytokine </a:t>
            </a:r>
            <a:r>
              <a:rPr lang="en-US" sz="3200" dirty="0" smtClean="0"/>
              <a:t>storm.</a:t>
            </a:r>
            <a:endParaRPr lang="en-US" sz="3200" dirty="0"/>
          </a:p>
          <a:p>
            <a:r>
              <a:rPr lang="en-US" sz="3200" dirty="0">
                <a:solidFill>
                  <a:srgbClr val="FF0000"/>
                </a:solidFill>
              </a:rPr>
              <a:t>2</a:t>
            </a:r>
            <a:r>
              <a:rPr lang="en-US" sz="3200" dirty="0"/>
              <a:t>. direct cytotoxic </a:t>
            </a:r>
            <a:r>
              <a:rPr lang="en-US" sz="3200" dirty="0" smtClean="0"/>
              <a:t>effects.</a:t>
            </a:r>
            <a:endParaRPr lang="en-US" sz="3200" dirty="0"/>
          </a:p>
          <a:p>
            <a:r>
              <a:rPr lang="en-US" sz="3200" dirty="0">
                <a:solidFill>
                  <a:srgbClr val="FF0000"/>
                </a:solidFill>
              </a:rPr>
              <a:t>3</a:t>
            </a:r>
            <a:r>
              <a:rPr lang="en-US" sz="3200" dirty="0"/>
              <a:t>. potential downregulation of ACE2 expression in the </a:t>
            </a:r>
            <a:r>
              <a:rPr lang="en-US" sz="3200" dirty="0" smtClean="0"/>
              <a:t>heart.</a:t>
            </a:r>
            <a:endParaRPr lang="en-US" sz="3200" dirty="0"/>
          </a:p>
          <a:p>
            <a:r>
              <a:rPr lang="en-US" sz="3200" dirty="0">
                <a:solidFill>
                  <a:srgbClr val="FF0000"/>
                </a:solidFill>
              </a:rPr>
              <a:t>4</a:t>
            </a:r>
            <a:r>
              <a:rPr lang="en-US" sz="3200" dirty="0"/>
              <a:t>. low oxygen blood </a:t>
            </a:r>
            <a:r>
              <a:rPr lang="en-US" sz="3200" dirty="0" smtClean="0"/>
              <a:t>levels.</a:t>
            </a:r>
            <a:endParaRPr lang="en-US" sz="3200" dirty="0"/>
          </a:p>
          <a:p>
            <a:r>
              <a:rPr lang="en-US" sz="3200" dirty="0">
                <a:solidFill>
                  <a:srgbClr val="FF0000"/>
                </a:solidFill>
              </a:rPr>
              <a:t>5</a:t>
            </a:r>
            <a:r>
              <a:rPr lang="en-US" sz="3200" dirty="0"/>
              <a:t>. </a:t>
            </a:r>
            <a:r>
              <a:rPr lang="en-US" sz="3200" dirty="0" smtClean="0"/>
              <a:t>Side </a:t>
            </a:r>
            <a:r>
              <a:rPr lang="en-US" sz="3200" dirty="0"/>
              <a:t>effects of several drugs widely used in COVID-19 </a:t>
            </a:r>
            <a:r>
              <a:rPr lang="en-US" sz="3200" dirty="0" smtClean="0"/>
              <a:t>patients.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9395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135" y="947652"/>
            <a:ext cx="6043852" cy="532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88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4200" y="2929467"/>
            <a:ext cx="11057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50333" y="2937934"/>
            <a:ext cx="11057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97527" y="1404851"/>
            <a:ext cx="999189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Myocarditis</a:t>
            </a:r>
            <a:endParaRPr lang="en-US" sz="4400" dirty="0"/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Myocarditis </a:t>
            </a:r>
            <a:r>
              <a:rPr lang="en-US" sz="3200" dirty="0"/>
              <a:t>has also been reported as a complication of coronavirus.</a:t>
            </a:r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The </a:t>
            </a:r>
            <a:r>
              <a:rPr lang="en-US" sz="3200" dirty="0"/>
              <a:t>gold standard in the diagnosis of myocarditis is endomyocardial biopsy.</a:t>
            </a:r>
          </a:p>
          <a:p>
            <a:r>
              <a:rPr lang="en-US" sz="3200" dirty="0"/>
              <a:t> </a:t>
            </a:r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CMR </a:t>
            </a:r>
            <a:r>
              <a:rPr lang="en-US" sz="3200" dirty="0"/>
              <a:t>showed diffuse intense myocardial edema, increased T1 and T2 mapping and also a mild pericardial effusion in 75% of patients.</a:t>
            </a:r>
          </a:p>
        </p:txBody>
      </p:sp>
    </p:spTree>
    <p:extLst>
      <p:ext uri="{BB962C8B-B14F-4D97-AF65-F5344CB8AC3E}">
        <p14:creationId xmlns:p14="http://schemas.microsoft.com/office/powerpoint/2010/main" val="157652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996" y="1720735"/>
            <a:ext cx="7830589" cy="4222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31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2464" y="1446415"/>
            <a:ext cx="10681856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Pericarditis</a:t>
            </a:r>
            <a:endParaRPr lang="en-US" sz="4400" dirty="0"/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Pericarditis </a:t>
            </a:r>
            <a:r>
              <a:rPr lang="en-US" sz="3200" dirty="0"/>
              <a:t>is not a common complication in COVID-19</a:t>
            </a:r>
            <a:r>
              <a:rPr lang="en-US" sz="3200" dirty="0" smtClean="0"/>
              <a:t>.</a:t>
            </a:r>
            <a:endParaRPr lang="en-US" sz="3200" dirty="0"/>
          </a:p>
          <a:p>
            <a:r>
              <a:rPr lang="en-US" sz="3200" dirty="0"/>
              <a:t> </a:t>
            </a:r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It </a:t>
            </a:r>
            <a:r>
              <a:rPr lang="en-US" sz="3200" dirty="0"/>
              <a:t>should be promptly considered in patients with chest pain, </a:t>
            </a:r>
            <a:r>
              <a:rPr lang="en-US" sz="3200" dirty="0" smtClean="0"/>
              <a:t>ST </a:t>
            </a:r>
            <a:r>
              <a:rPr lang="en-US" sz="3200" dirty="0"/>
              <a:t>elevation on ECG and normal coronary angiogram.</a:t>
            </a:r>
            <a:r>
              <a:rPr lang="en-US" dirty="0"/>
              <a:t> </a:t>
            </a:r>
            <a:endParaRPr lang="fa-IR" dirty="0" smtClean="0"/>
          </a:p>
          <a:p>
            <a:r>
              <a:rPr lang="fa-IR" sz="3200" dirty="0" smtClean="0">
                <a:solidFill>
                  <a:srgbClr val="FF0000"/>
                </a:solidFill>
              </a:rPr>
              <a:t>-</a:t>
            </a:r>
            <a:r>
              <a:rPr lang="en-US" sz="3200" dirty="0" smtClean="0"/>
              <a:t>CMR </a:t>
            </a:r>
            <a:r>
              <a:rPr lang="en-US" sz="3200" dirty="0"/>
              <a:t>hallmark in acute pericarditis includes the combination of diffusely edematous and enhancing pericardial layers with a variable amount of effusion.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24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36" y="1753985"/>
            <a:ext cx="7431579" cy="352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83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</TotalTime>
  <Words>466</Words>
  <Application>Microsoft Office PowerPoint</Application>
  <PresentationFormat>Widescreen</PresentationFormat>
  <Paragraphs>60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Pavilion AIO 27-A70A</dc:creator>
  <cp:lastModifiedBy>Pavilion AIO 27-A70A</cp:lastModifiedBy>
  <cp:revision>13</cp:revision>
  <dcterms:created xsi:type="dcterms:W3CDTF">2021-05-08T17:52:04Z</dcterms:created>
  <dcterms:modified xsi:type="dcterms:W3CDTF">2021-05-08T20:36:12Z</dcterms:modified>
</cp:coreProperties>
</file>